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  <p:sldMasterId id="2147483659" r:id="rId2"/>
  </p:sldMasterIdLst>
  <p:notesMasterIdLst>
    <p:notesMasterId r:id="rId24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796" r:id="rId12"/>
    <p:sldId id="797" r:id="rId13"/>
    <p:sldId id="798" r:id="rId14"/>
    <p:sldId id="590" r:id="rId15"/>
    <p:sldId id="609" r:id="rId16"/>
    <p:sldId id="608" r:id="rId17"/>
    <p:sldId id="601" r:id="rId18"/>
    <p:sldId id="604" r:id="rId19"/>
    <p:sldId id="603" r:id="rId20"/>
    <p:sldId id="605" r:id="rId21"/>
    <p:sldId id="624" r:id="rId22"/>
    <p:sldId id="799" r:id="rId23"/>
  </p:sldIdLst>
  <p:sldSz cx="14630400" cy="8229600"/>
  <p:notesSz cx="8229600" cy="14630400"/>
  <p:embeddedFontLst>
    <p:embeddedFont>
      <p:font typeface="Inter" panose="020B0604020202020204" charset="0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0" d="100"/>
          <a:sy n="60" d="100"/>
        </p:scale>
        <p:origin x="66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1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840072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156E90-EFA5-4217-9500-530BAA6EFD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28800" y="1346836"/>
            <a:ext cx="10972800" cy="2865120"/>
          </a:xfrm>
        </p:spPr>
        <p:txBody>
          <a:bodyPr anchor="b"/>
          <a:lstStyle>
            <a:lvl1pPr algn="ctr">
              <a:defRPr sz="7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F1559C-45C2-0743-B09F-DCDE84C8CA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8800" y="4322446"/>
            <a:ext cx="10972800" cy="1986914"/>
          </a:xfrm>
        </p:spPr>
        <p:txBody>
          <a:bodyPr/>
          <a:lstStyle>
            <a:lvl1pPr marL="0" indent="0" algn="ctr">
              <a:buNone/>
              <a:defRPr sz="2880"/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E1A9EF-4127-FA69-89AF-6B9AFD1B39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9428F7-03DD-4A30-B870-29933285F725}" type="datetimeFigureOut">
              <a:rPr lang="en-IN" smtClean="0"/>
              <a:t>28-07-2025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ED88D9-C804-927D-B171-66C17B7DF3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5B122C-39A9-0F2E-5C01-E3368A48E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7FC09-4223-4F4F-A816-33B779F76B7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538063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86A35-A6F6-540F-D9C5-BAE7C8537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F5AB5F-53DF-BFE6-9524-57B186BAD3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8A2AF4-BAF3-BE53-343E-76B04B394D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9428F7-03DD-4A30-B870-29933285F725}" type="datetimeFigureOut">
              <a:rPr lang="en-IN" smtClean="0"/>
              <a:t>28-07-2025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903793-65CD-38C9-7B41-5F36A2DDD5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FF50AC-E70F-D6B1-3408-9EBDA72CE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7FC09-4223-4F4F-A816-33B779F76B7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35954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DA55E4-BA4D-85FF-D24D-349C696C33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8220" y="2051686"/>
            <a:ext cx="12618720" cy="3423284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5C622B-BF5C-4387-4C8D-83C34F0718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8220" y="5507356"/>
            <a:ext cx="12618720" cy="1800224"/>
          </a:xfrm>
        </p:spPr>
        <p:txBody>
          <a:bodyPr/>
          <a:lstStyle>
            <a:lvl1pPr marL="0" indent="0">
              <a:buNone/>
              <a:defRPr sz="2880">
                <a:solidFill>
                  <a:schemeClr val="tx1">
                    <a:tint val="75000"/>
                  </a:schemeClr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FC4566-0B99-DC36-454E-C646EEACE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9428F7-03DD-4A30-B870-29933285F725}" type="datetimeFigureOut">
              <a:rPr lang="en-IN" smtClean="0"/>
              <a:t>28-07-2025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828F7D-0932-B8FF-7C89-47697E6321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81DE48-B001-547D-CDA0-5781637A4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7FC09-4223-4F4F-A816-33B779F76B7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591046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AB20D0-EBE1-C7C2-E585-BB5F1C4CD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EAEA46-9BB2-DA84-AD06-6B4C3F1EED7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058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6345EB-F883-CAEB-224C-8C59418520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4066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A74C86-75E1-0209-74A4-5A3EF099ED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9428F7-03DD-4A30-B870-29933285F725}" type="datetimeFigureOut">
              <a:rPr lang="en-IN" smtClean="0"/>
              <a:t>28-07-2025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DAF0B9-D32E-C93E-9D92-3F1A4A38B5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4FD3A9-223C-D367-37FC-281459CB14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7FC09-4223-4F4F-A816-33B779F76B7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37612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12FE5E-5DB9-2A39-A5C6-D218565197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438150"/>
            <a:ext cx="12618720" cy="15906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C7C014-FE14-C7FE-CD95-8EFA56862A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7746" y="2017396"/>
            <a:ext cx="6189344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46E1E1-39ED-45CA-296A-B1EA0D7DD0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07746" y="3006090"/>
            <a:ext cx="6189344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2595DA-93CC-6128-209C-6A1E25E00CC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406640" y="2017396"/>
            <a:ext cx="6219826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7FEA3AA-6A79-16F7-1845-092CDCBC783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06640" y="3006090"/>
            <a:ext cx="6219826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5C38E5C-7CE9-30DB-32CD-D7B8DEE7CF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9428F7-03DD-4A30-B870-29933285F725}" type="datetimeFigureOut">
              <a:rPr lang="en-IN" smtClean="0"/>
              <a:t>28-07-2025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2E78AC5-B7DC-DE88-EE41-4581191B7B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B39968C-BCDC-F0F4-F384-5909F53B9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7FC09-4223-4F4F-A816-33B779F76B7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127016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66C74-C382-6978-1A37-19911B222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09552A9-1FCB-6665-FE37-B01431E390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9428F7-03DD-4A30-B870-29933285F725}" type="datetimeFigureOut">
              <a:rPr lang="en-IN" smtClean="0"/>
              <a:t>28-07-2025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70CE5B-C27C-5FE6-10B4-97A9621E6B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051DEA-8914-F99E-EBD4-F93802F208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7FC09-4223-4F4F-A816-33B779F76B7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209169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C55457E-F443-7308-24AA-D06246A711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9428F7-03DD-4A30-B870-29933285F725}" type="datetimeFigureOut">
              <a:rPr lang="en-IN" smtClean="0"/>
              <a:t>28-07-2025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9DACD7-810A-E531-CAD6-A1CE7310FD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E76C12-F2FB-89F2-B5A0-93F119AE2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7FC09-4223-4F4F-A816-33B779F76B7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2537138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F464D7-8D14-7ADE-3E30-B675F5AAB0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BDAB40-8B0E-2887-E5EC-BC16C79B99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>
              <a:defRPr sz="3840"/>
            </a:lvl1pPr>
            <a:lvl2pPr>
              <a:defRPr sz="3360"/>
            </a:lvl2pPr>
            <a:lvl3pPr>
              <a:defRPr sz="288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CAA81F-0AE1-E645-F4EE-DAE10278C3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0EE7AF-52A5-9F19-ED82-90623C50D1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9428F7-03DD-4A30-B870-29933285F725}" type="datetimeFigureOut">
              <a:rPr lang="en-IN" smtClean="0"/>
              <a:t>28-07-2025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3B32B1-467E-9D21-F6FB-60EE75C9F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09C063-BFFD-5AE7-C05D-73E09A804D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7FC09-4223-4F4F-A816-33B779F76B7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5542508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D7BF84-DB5A-C7AF-2BD9-FB21559CF2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307D0D1-E73F-AB3F-10FB-1F0421BCE3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680B98-58C3-42AA-A9F9-5B6AE23FEF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CFAA91-C9EA-1581-4F08-D16835950F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9428F7-03DD-4A30-B870-29933285F725}" type="datetimeFigureOut">
              <a:rPr lang="en-IN" smtClean="0"/>
              <a:t>28-07-2025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DE4BC2-AF2D-A0AF-BB2C-4A787D88C5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6E3D16-CEDF-4F4F-8226-3DFB4C51B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7FC09-4223-4F4F-A816-33B779F76B7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617554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4CF83A-DB08-30FF-BB39-3B9CD34BE4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C3C12E-30F3-7EF2-C8E6-9976B9E0D5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84B885-933D-1CAE-02A7-CEA571B3CE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9428F7-03DD-4A30-B870-29933285F725}" type="datetimeFigureOut">
              <a:rPr lang="en-IN" smtClean="0"/>
              <a:t>28-07-2025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621DC2-E347-9186-E1BC-F107F7E404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EE27BA-BAF6-4513-1274-B14362B09B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7FC09-4223-4F4F-A816-33B779F76B7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4542601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5DC4C9A-B582-32F4-6DE7-A7D7DC2D39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0469880" y="438150"/>
            <a:ext cx="3154680" cy="697420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0CF53EC-480E-3B6D-B5BC-2549E4C18B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05840" y="438150"/>
            <a:ext cx="9281160" cy="697420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BC1A7E-292C-3882-E878-E75B8F9F74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9428F7-03DD-4A30-B870-29933285F725}" type="datetimeFigureOut">
              <a:rPr lang="en-IN" smtClean="0"/>
              <a:t>28-07-2025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EB2446-87D8-2684-0B78-AAA7862BC5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510B30-62FA-16FD-718F-1A484C4E8B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7FC09-4223-4F4F-A816-33B779F76B7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2481472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</p:spTree>
    <p:extLst>
      <p:ext uri="{BB962C8B-B14F-4D97-AF65-F5344CB8AC3E}">
        <p14:creationId xmlns:p14="http://schemas.microsoft.com/office/powerpoint/2010/main" val="166029399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</p:spTree>
    <p:extLst>
      <p:ext uri="{BB962C8B-B14F-4D97-AF65-F5344CB8AC3E}">
        <p14:creationId xmlns:p14="http://schemas.microsoft.com/office/powerpoint/2010/main" val="52344536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</p:spTree>
    <p:extLst>
      <p:ext uri="{BB962C8B-B14F-4D97-AF65-F5344CB8AC3E}">
        <p14:creationId xmlns:p14="http://schemas.microsoft.com/office/powerpoint/2010/main" val="233102409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</p:spTree>
    <p:extLst>
      <p:ext uri="{BB962C8B-B14F-4D97-AF65-F5344CB8AC3E}">
        <p14:creationId xmlns:p14="http://schemas.microsoft.com/office/powerpoint/2010/main" val="23258412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  <p:extLst>
      <p:ext uri="{BB962C8B-B14F-4D97-AF65-F5344CB8AC3E}">
        <p14:creationId xmlns:p14="http://schemas.microsoft.com/office/powerpoint/2010/main" val="35576391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slideLayout" Target="../slideLayouts/slideLayout23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22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2.xml"/><Relationship Id="rId16" Type="http://schemas.openxmlformats.org/officeDocument/2006/relationships/slideLayout" Target="../slideLayouts/slideLayout26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5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A23AAB0-C8DC-19B4-A2BD-25CAEE5BE6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438150"/>
            <a:ext cx="12618720" cy="1590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E567C8-C2F3-5E7B-6543-3B6D7EDF9D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5840" y="2190750"/>
            <a:ext cx="12618720" cy="5221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95AD5D-BEBD-8904-5C93-2E0F21EB97C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9428F7-03DD-4A30-B870-29933285F725}" type="datetimeFigureOut">
              <a:rPr lang="en-IN" smtClean="0"/>
              <a:t>28-07-2025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28BA55-4B90-5438-274A-CAEAC012D7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BFB447-538A-7B14-5C65-3552EE5679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D7FC09-4223-4F4F-A816-33B779F76B7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928760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  <p:sldLayoutId id="2147483674" r:id="rId15"/>
    <p:sldLayoutId id="2147483675" r:id="rId16"/>
  </p:sldLayoutIdLst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52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503051"/>
            <a:ext cx="6443543" cy="779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100"/>
              </a:lnSpc>
              <a:buNone/>
            </a:pPr>
            <a:r>
              <a:rPr lang="en-US" sz="4900" b="1" kern="0" spc="-98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Introduction to DevOps</a:t>
            </a:r>
            <a:endParaRPr lang="en-US" sz="4900" dirty="0"/>
          </a:p>
        </p:txBody>
      </p:sp>
      <p:sp>
        <p:nvSpPr>
          <p:cNvPr id="4" name="Text 1"/>
          <p:cNvSpPr/>
          <p:nvPr/>
        </p:nvSpPr>
        <p:spPr>
          <a:xfrm>
            <a:off x="6280190" y="3622834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IN" sz="2200" b="1" kern="0" spc="-36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</a:rPr>
              <a:t>Culture</a:t>
            </a:r>
            <a:r>
              <a:rPr lang="en-IN" sz="1600" dirty="0"/>
              <a:t> </a:t>
            </a:r>
            <a:r>
              <a:rPr lang="en-IN" sz="2800" dirty="0"/>
              <a:t>+</a:t>
            </a:r>
            <a:r>
              <a:rPr lang="en-IN" sz="1600" dirty="0"/>
              <a:t> </a:t>
            </a:r>
            <a:r>
              <a:rPr lang="en-IN" sz="2200" b="1" kern="0" spc="-36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</a:rPr>
              <a:t>Tools</a:t>
            </a:r>
            <a:r>
              <a:rPr lang="en-IN" sz="1600" dirty="0"/>
              <a:t> </a:t>
            </a:r>
            <a:r>
              <a:rPr lang="en-IN" sz="2800" dirty="0"/>
              <a:t>+</a:t>
            </a:r>
            <a:r>
              <a:rPr lang="en-IN" sz="1600" dirty="0"/>
              <a:t> </a:t>
            </a:r>
            <a:r>
              <a:rPr lang="en-IN" sz="2200" b="1" kern="0" spc="-36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</a:rPr>
              <a:t>Processes</a:t>
            </a:r>
            <a:endParaRPr lang="en-US" sz="2200" b="1" kern="0" spc="-36" dirty="0">
              <a:solidFill>
                <a:srgbClr val="272525"/>
              </a:solidFill>
              <a:latin typeface="Inter Bold" pitchFamily="34" charset="0"/>
              <a:ea typeface="Inter Bold" pitchFamily="34" charset="-122"/>
            </a:endParaRPr>
          </a:p>
        </p:txBody>
      </p:sp>
      <p:sp>
        <p:nvSpPr>
          <p:cNvPr id="5" name="Shape 2"/>
          <p:cNvSpPr/>
          <p:nvPr/>
        </p:nvSpPr>
        <p:spPr>
          <a:xfrm>
            <a:off x="6280190" y="5346502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7810" y="5354122"/>
            <a:ext cx="347663" cy="34766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756440" y="5329595"/>
            <a:ext cx="2410658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200" b="1" kern="0" spc="-36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Bhanu Prakash </a:t>
            </a:r>
            <a:r>
              <a:rPr lang="en-US" sz="2200" b="1" kern="0" spc="-36" dirty="0" err="1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Rangasamudram</a:t>
            </a:r>
            <a:endParaRPr lang="en-US" sz="2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B38C4D-64B6-EC44-7DBA-29E7A5F13B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2B44C2-1991-509B-ED2E-6BFDA1B38E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650" b="1" kern="0" spc="-93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</a:rPr>
              <a:t>Core DevOps Practices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DC9CB7B-9083-C9A4-FCA2-C37E0B7768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CI/CD - A </a:t>
            </a:r>
            <a:r>
              <a:rPr lang="en-US" b="1" dirty="0"/>
              <a:t>key part of DevOps</a:t>
            </a:r>
            <a:r>
              <a:rPr lang="en-US" dirty="0"/>
              <a:t> — it's the </a:t>
            </a:r>
            <a:r>
              <a:rPr lang="en-US" b="1" dirty="0"/>
              <a:t>automation</a:t>
            </a:r>
            <a:r>
              <a:rPr lang="en-US" dirty="0"/>
              <a:t> of building, testing, and deploying code</a:t>
            </a:r>
          </a:p>
          <a:p>
            <a:r>
              <a:rPr lang="en-US" dirty="0"/>
              <a:t>IaC - Use code (like Terraform or CloudFormation) to manage and provision infrastructure automatically and consistently.</a:t>
            </a:r>
          </a:p>
          <a:p>
            <a:r>
              <a:rPr lang="en-US" dirty="0"/>
              <a:t>Configuration Management - Tools like Ansible, Puppet, or Chef are used to maintain system configurations in a predictable state</a:t>
            </a:r>
          </a:p>
          <a:p>
            <a:r>
              <a:rPr lang="en-US" dirty="0"/>
              <a:t>Automated Testing - Run unit, integration, and end-to-end tests automatically as part of the pipeline to catch bugs early.</a:t>
            </a:r>
          </a:p>
          <a:p>
            <a:r>
              <a:rPr lang="en-US" dirty="0"/>
              <a:t>Monitoring &amp; Logging - Track application and infrastructure performance using tools like Prometheus, Grafana, ELK Stack, or CloudWatch</a:t>
            </a:r>
          </a:p>
          <a:p>
            <a:r>
              <a:rPr lang="en-IN" dirty="0"/>
              <a:t>Containerization - </a:t>
            </a:r>
            <a:r>
              <a:rPr lang="en-US" dirty="0"/>
              <a:t>Use Docker or similar tools to package apps with their dependencies for consistent deployment across environments</a:t>
            </a:r>
            <a:endParaRPr lang="en-IN" dirty="0"/>
          </a:p>
          <a:p>
            <a:r>
              <a:rPr lang="en-IN" dirty="0"/>
              <a:t>Collaboration &amp; Communication - </a:t>
            </a:r>
            <a:r>
              <a:rPr lang="en-US" dirty="0"/>
              <a:t>Foster close cooperation between Dev and Ops teams using tools like Slack, Jira, Confluence, etc.</a:t>
            </a:r>
          </a:p>
        </p:txBody>
      </p:sp>
    </p:spTree>
    <p:extLst>
      <p:ext uri="{BB962C8B-B14F-4D97-AF65-F5344CB8AC3E}">
        <p14:creationId xmlns:p14="http://schemas.microsoft.com/office/powerpoint/2010/main" val="7817878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E755B1-E632-0C3F-CCA2-97CF65E98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650" b="1" kern="0" spc="-93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</a:rPr>
              <a:t>Advanced DevOps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048156-23A6-4622-C3AF-25F9BF1208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err="1"/>
              <a:t>GitOps</a:t>
            </a:r>
            <a:r>
              <a:rPr lang="en-IN" dirty="0"/>
              <a:t> - </a:t>
            </a:r>
            <a:r>
              <a:rPr lang="en-US" dirty="0"/>
              <a:t>Manage infrastructure and app deployment using Git as the source of truth (e.g., with Argo CD, Flux)</a:t>
            </a:r>
          </a:p>
          <a:p>
            <a:r>
              <a:rPr lang="en-US" dirty="0" err="1"/>
              <a:t>DevSecOps</a:t>
            </a:r>
            <a:r>
              <a:rPr lang="en-US" dirty="0"/>
              <a:t> - Integrate security scanning and best practices into every step of the DevOps pipeline</a:t>
            </a:r>
          </a:p>
          <a:p>
            <a:r>
              <a:rPr lang="en-IN" dirty="0"/>
              <a:t>Chaos Engineering - </a:t>
            </a:r>
            <a:r>
              <a:rPr lang="en-US" dirty="0"/>
              <a:t>Intentionally break things in staging/production to test system resilience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210715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5AB23F-2940-E00D-3ECC-3CC51A15F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650" b="1" kern="0" spc="-93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</a:rPr>
              <a:t>DevOps vs CI/CD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D57AE5-AE6F-7AE1-B0D3-2B8E649C4C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DevOps is the bigger umbrella that includes many practices and tools to streamline software delivery.</a:t>
            </a:r>
          </a:p>
          <a:p>
            <a:r>
              <a:rPr lang="en-US" dirty="0"/>
              <a:t>CI/CD is one of the most important practices under that umbrella — it's the automation engine of DevOps.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616687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35C27-4093-1C95-C00B-FEAB0A77D7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650" b="1" kern="0" spc="-93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</a:rPr>
              <a:t>Introduction to Docker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4993CBF-24A8-0D6F-1BC5-9ABEE6CBB3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13418" y="2028825"/>
            <a:ext cx="10601784" cy="5221606"/>
          </a:xfrm>
        </p:spPr>
      </p:pic>
    </p:spTree>
    <p:extLst>
      <p:ext uri="{BB962C8B-B14F-4D97-AF65-F5344CB8AC3E}">
        <p14:creationId xmlns:p14="http://schemas.microsoft.com/office/powerpoint/2010/main" val="15588541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72E381-3BE3-B53A-87F5-1664E4F9D2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650" b="1" kern="0" spc="-93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</a:rPr>
              <a:t>Docker in a nutshell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A3271BB-10ED-8631-A7C8-2A74E6A88F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86376" y="2028826"/>
            <a:ext cx="3772426" cy="5096586"/>
          </a:xfr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3F55C6BE-E82A-EF5E-2940-6CABC989B32B}"/>
              </a:ext>
            </a:extLst>
          </p:cNvPr>
          <p:cNvSpPr/>
          <p:nvPr/>
        </p:nvSpPr>
        <p:spPr>
          <a:xfrm>
            <a:off x="5606716" y="3994484"/>
            <a:ext cx="1467852" cy="6978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7D28177-9EDA-518A-2F60-B943CAFA03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834" y="3048098"/>
            <a:ext cx="3572374" cy="218152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C208BF4-A7DF-B0D3-1EFD-A4F66AEC36A9}"/>
              </a:ext>
            </a:extLst>
          </p:cNvPr>
          <p:cNvSpPr txBox="1"/>
          <p:nvPr/>
        </p:nvSpPr>
        <p:spPr>
          <a:xfrm>
            <a:off x="6701589" y="5427929"/>
            <a:ext cx="73152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Docker </a:t>
            </a:r>
            <a:r>
              <a:rPr lang="en-US" sz="2000" b="1" dirty="0"/>
              <a:t>packs the entire environment</a:t>
            </a:r>
            <a:r>
              <a:rPr lang="en-US" sz="2000" dirty="0"/>
              <a:t> — including the application, its dependencies, libraries, and configuration — into a </a:t>
            </a:r>
            <a:r>
              <a:rPr lang="en-US" sz="2000" b="1" dirty="0"/>
              <a:t>container image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42039719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15A97A-D968-F61E-087F-43E6D2D4A3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650" b="1" kern="0" spc="-93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</a:rPr>
              <a:t>Docker Overview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619D9029-489C-CA65-B493-A3C2114F1E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63377" y="1754301"/>
            <a:ext cx="10259857" cy="4963218"/>
          </a:xfrm>
        </p:spPr>
      </p:pic>
    </p:spTree>
    <p:extLst>
      <p:ext uri="{BB962C8B-B14F-4D97-AF65-F5344CB8AC3E}">
        <p14:creationId xmlns:p14="http://schemas.microsoft.com/office/powerpoint/2010/main" val="7033374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8A5251-ECFA-008E-6A38-32B71F572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650" b="1" kern="0" spc="-93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</a:rPr>
              <a:t>Consistent Environment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433D280-DADF-AC14-2F86-411426BB03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87855" y="2878629"/>
            <a:ext cx="8870918" cy="3349458"/>
          </a:xfrm>
        </p:spPr>
      </p:pic>
    </p:spTree>
    <p:extLst>
      <p:ext uri="{BB962C8B-B14F-4D97-AF65-F5344CB8AC3E}">
        <p14:creationId xmlns:p14="http://schemas.microsoft.com/office/powerpoint/2010/main" val="418763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9DB83C-545F-9D92-DB56-6E8111BF78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650" b="1" kern="0" spc="-93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</a:rPr>
              <a:t>Need for Orchestration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A7DBB6-EE01-93A4-61AD-F4C56EEB9A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IN" dirty="0"/>
              <a:t>Will you be able to manage 100’s of containers on your own?</a:t>
            </a:r>
          </a:p>
          <a:p>
            <a:r>
              <a:rPr lang="en-IN" dirty="0"/>
              <a:t>Have to ensure that Resources are available</a:t>
            </a:r>
          </a:p>
          <a:p>
            <a:r>
              <a:rPr lang="en-IN" dirty="0"/>
              <a:t>Have to check if any container is crashed and deploy the crashed container again</a:t>
            </a:r>
          </a:p>
          <a:p>
            <a:r>
              <a:rPr lang="en-IN" dirty="0"/>
              <a:t>Have to ensure that containers are distributed across the nodes</a:t>
            </a:r>
          </a:p>
          <a:p>
            <a:r>
              <a:rPr lang="en-IN" dirty="0"/>
              <a:t>Have to do the load-balancing</a:t>
            </a:r>
          </a:p>
          <a:p>
            <a:r>
              <a:rPr lang="en-IN" dirty="0"/>
              <a:t>Scaling will be manual</a:t>
            </a:r>
          </a:p>
          <a:p>
            <a:r>
              <a:rPr lang="en-US" dirty="0"/>
              <a:t>The system ensures your app runs reliably across multiple nodes, adjusts resources dynamically, and recovers from failures automatically.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090270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F305A7-50BA-F1D4-47A0-790B99F27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650" b="1" kern="0" spc="-93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</a:rPr>
              <a:t>Orchestration Simplified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192485-B837-018E-F172-ADCDEA6545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Think of an orchestra in music:</a:t>
            </a:r>
          </a:p>
          <a:p>
            <a:r>
              <a:rPr lang="en-US" dirty="0"/>
              <a:t>Each musician (container) plays their instrument (task) individually.</a:t>
            </a:r>
          </a:p>
          <a:p>
            <a:r>
              <a:rPr lang="en-US" dirty="0"/>
              <a:t>The conductor (orchestrator like Kubernetes) ensures everyone starts, stops, and plays in harmony, creating a beautiful symphony (application).</a:t>
            </a:r>
          </a:p>
          <a:p>
            <a:r>
              <a:rPr lang="en-US" dirty="0"/>
              <a:t>In Docker orchestration, the orchestrator ensures all your containers work together to deliver a seamless application experience.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320190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CE10DF-0A7A-3A1D-F0FD-1D1B16A8E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650" b="1" kern="0" spc="-93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</a:rPr>
              <a:t>Container Orchestration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3F723D-6521-7D51-2854-6AB72A1CC9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For Managing, Scaling and deploying containers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ADFC75-F89B-3B32-BE80-3D6FDEE04A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9583" y="3466986"/>
            <a:ext cx="10071235" cy="3017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5579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55251"/>
            <a:ext cx="7316867" cy="779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100"/>
              </a:lnSpc>
              <a:buNone/>
            </a:pPr>
            <a:r>
              <a:rPr lang="en-US" sz="4900" b="1" kern="0" spc="-98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Why is DevOps Confusing?</a:t>
            </a:r>
            <a:endParaRPr lang="en-US" sz="4900" dirty="0"/>
          </a:p>
        </p:txBody>
      </p:sp>
      <p:sp>
        <p:nvSpPr>
          <p:cNvPr id="3" name="Text 1"/>
          <p:cNvSpPr/>
          <p:nvPr/>
        </p:nvSpPr>
        <p:spPr>
          <a:xfrm>
            <a:off x="793790" y="2401848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b="1" kern="0" spc="-49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Multiple Concepts</a:t>
            </a:r>
            <a:endParaRPr lang="en-US" sz="2450" dirty="0"/>
          </a:p>
        </p:txBody>
      </p:sp>
      <p:sp>
        <p:nvSpPr>
          <p:cNvPr id="4" name="Text 2"/>
          <p:cNvSpPr/>
          <p:nvPr/>
        </p:nvSpPr>
        <p:spPr>
          <a:xfrm>
            <a:off x="793790" y="301859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Infrastructure as Code (IaC)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46079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Containerization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390298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Configuration Management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4345186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Version Control Systems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478738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Microservices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93790" y="522958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CI/CD Pipelines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99521" y="2401848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b="1" kern="0" spc="-49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Popular Tools</a:t>
            </a:r>
            <a:endParaRPr lang="en-US" sz="2450" dirty="0"/>
          </a:p>
        </p:txBody>
      </p:sp>
      <p:sp>
        <p:nvSpPr>
          <p:cNvPr id="11" name="Text 9"/>
          <p:cNvSpPr/>
          <p:nvPr/>
        </p:nvSpPr>
        <p:spPr>
          <a:xfrm>
            <a:off x="7599521" y="301859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Terraform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599521" y="346079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Kubernetes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7599521" y="390298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Ansible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7599521" y="4345186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Git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599521" y="478738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GitHub</a:t>
            </a: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7599521" y="522958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Jenkins</a:t>
            </a:r>
            <a:endParaRPr lang="en-US" sz="1750" dirty="0"/>
          </a:p>
        </p:txBody>
      </p:sp>
      <p:sp>
        <p:nvSpPr>
          <p:cNvPr id="17" name="Text 15"/>
          <p:cNvSpPr/>
          <p:nvPr/>
        </p:nvSpPr>
        <p:spPr>
          <a:xfrm>
            <a:off x="7599521" y="567178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Prometheus</a:t>
            </a:r>
            <a:endParaRPr lang="en-US" sz="1750" dirty="0"/>
          </a:p>
        </p:txBody>
      </p:sp>
      <p:sp>
        <p:nvSpPr>
          <p:cNvPr id="18" name="Text 16"/>
          <p:cNvSpPr/>
          <p:nvPr/>
        </p:nvSpPr>
        <p:spPr>
          <a:xfrm>
            <a:off x="7599521" y="611397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Grafana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793790" y="681132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DevOps can be overwhelming. It involves many different concepts and tools. </a:t>
            </a:r>
            <a:endParaRPr lang="en-US" sz="175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6926B-0DEB-E4E2-7858-7BB9F5528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650" b="1" kern="0" spc="-93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</a:rPr>
              <a:t>K8’s Architecture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8697DF7-9C9E-824C-D8D9-69DFD5EBB6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34379" y="2243000"/>
            <a:ext cx="8152636" cy="5221606"/>
          </a:xfrm>
        </p:spPr>
      </p:pic>
    </p:spTree>
    <p:extLst>
      <p:ext uri="{BB962C8B-B14F-4D97-AF65-F5344CB8AC3E}">
        <p14:creationId xmlns:p14="http://schemas.microsoft.com/office/powerpoint/2010/main" val="14222463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8844D-B7C3-22A4-4E0A-182263C43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650" b="1" kern="0" spc="-93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</a:rPr>
              <a:t>Jenkins Pipeline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FFE037B-9878-8278-DDB5-F5C822E3F21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20366581"/>
              </p:ext>
            </p:extLst>
          </p:nvPr>
        </p:nvGraphicFramePr>
        <p:xfrm>
          <a:off x="1006475" y="3734594"/>
          <a:ext cx="12617451" cy="2133600"/>
        </p:xfrm>
        <a:graphic>
          <a:graphicData uri="http://schemas.openxmlformats.org/drawingml/2006/table">
            <a:tbl>
              <a:tblPr/>
              <a:tblGrid>
                <a:gridCol w="4205817">
                  <a:extLst>
                    <a:ext uri="{9D8B030D-6E8A-4147-A177-3AD203B41FA5}">
                      <a16:colId xmlns:a16="http://schemas.microsoft.com/office/drawing/2014/main" val="2498796464"/>
                    </a:ext>
                  </a:extLst>
                </a:gridCol>
                <a:gridCol w="4205817">
                  <a:extLst>
                    <a:ext uri="{9D8B030D-6E8A-4147-A177-3AD203B41FA5}">
                      <a16:colId xmlns:a16="http://schemas.microsoft.com/office/drawing/2014/main" val="2523245000"/>
                    </a:ext>
                  </a:extLst>
                </a:gridCol>
                <a:gridCol w="4205817">
                  <a:extLst>
                    <a:ext uri="{9D8B030D-6E8A-4147-A177-3AD203B41FA5}">
                      <a16:colId xmlns:a16="http://schemas.microsoft.com/office/drawing/2014/main" val="897389953"/>
                    </a:ext>
                  </a:extLst>
                </a:gridCol>
              </a:tblGrid>
              <a:tr h="42062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200"/>
                        <a:t>Feature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200"/>
                        <a:t>Declarative (steps)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200" dirty="0"/>
                        <a:t>Scripted (script)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7924227"/>
                  </a:ext>
                </a:extLst>
              </a:tr>
              <a:tr h="42062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200"/>
                        <a:t>Simple shell, echo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200"/>
                        <a:t>✅ Allowed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200"/>
                        <a:t>✅ Allowed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2770680"/>
                  </a:ext>
                </a:extLst>
              </a:tr>
              <a:tr h="42062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200"/>
                        <a:t>Variable assignment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200"/>
                        <a:t>❌ Not Allowed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200"/>
                        <a:t>✅ Allowed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30506220"/>
                  </a:ext>
                </a:extLst>
              </a:tr>
              <a:tr h="42062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200"/>
                        <a:t>Groovy logic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200"/>
                        <a:t>❌ Not Allowed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200"/>
                        <a:t>✅ Allowed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0864928"/>
                  </a:ext>
                </a:extLst>
              </a:tr>
              <a:tr h="42062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200"/>
                        <a:t>Docker API usage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200"/>
                        <a:t>❌ Not Allowed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200" dirty="0"/>
                        <a:t>✅ Allowed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70896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731403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0">
            <a:extLst>
              <a:ext uri="{FF2B5EF4-FFF2-40B4-BE49-F238E27FC236}">
                <a16:creationId xmlns:a16="http://schemas.microsoft.com/office/drawing/2014/main" id="{36B2A8BB-1B5F-2994-BD5A-3F098525F1A9}"/>
              </a:ext>
            </a:extLst>
          </p:cNvPr>
          <p:cNvSpPr/>
          <p:nvPr/>
        </p:nvSpPr>
        <p:spPr>
          <a:xfrm>
            <a:off x="950201" y="889221"/>
            <a:ext cx="6237684" cy="779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100"/>
              </a:lnSpc>
              <a:buNone/>
            </a:pPr>
            <a:r>
              <a:rPr lang="en-US" sz="4900" b="1" kern="0" spc="-98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What is DevOps?</a:t>
            </a:r>
            <a:endParaRPr lang="en-US" sz="4900" dirty="0"/>
          </a:p>
        </p:txBody>
      </p:sp>
      <p:pic>
        <p:nvPicPr>
          <p:cNvPr id="15" name="Image 1" descr="preencoded.png">
            <a:extLst>
              <a:ext uri="{FF2B5EF4-FFF2-40B4-BE49-F238E27FC236}">
                <a16:creationId xmlns:a16="http://schemas.microsoft.com/office/drawing/2014/main" id="{4D6F2878-99E2-209F-48C3-2066B649DA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201" y="2009004"/>
            <a:ext cx="1134070" cy="1360884"/>
          </a:xfrm>
          <a:prstGeom prst="rect">
            <a:avLst/>
          </a:prstGeom>
        </p:spPr>
      </p:pic>
      <p:sp>
        <p:nvSpPr>
          <p:cNvPr id="16" name="Text 1">
            <a:extLst>
              <a:ext uri="{FF2B5EF4-FFF2-40B4-BE49-F238E27FC236}">
                <a16:creationId xmlns:a16="http://schemas.microsoft.com/office/drawing/2014/main" id="{001A3849-1977-C1BD-76ED-7FE57DCF2CFD}"/>
              </a:ext>
            </a:extLst>
          </p:cNvPr>
          <p:cNvSpPr/>
          <p:nvPr/>
        </p:nvSpPr>
        <p:spPr>
          <a:xfrm>
            <a:off x="2424433" y="2235818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b="1" kern="0" spc="-49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Culture</a:t>
            </a:r>
            <a:endParaRPr lang="en-US" sz="2450" dirty="0"/>
          </a:p>
        </p:txBody>
      </p:sp>
      <p:sp>
        <p:nvSpPr>
          <p:cNvPr id="17" name="Text 2">
            <a:extLst>
              <a:ext uri="{FF2B5EF4-FFF2-40B4-BE49-F238E27FC236}">
                <a16:creationId xmlns:a16="http://schemas.microsoft.com/office/drawing/2014/main" id="{5CD705BF-A6D7-0070-2E57-844FD91522BA}"/>
              </a:ext>
            </a:extLst>
          </p:cNvPr>
          <p:cNvSpPr/>
          <p:nvPr/>
        </p:nvSpPr>
        <p:spPr>
          <a:xfrm>
            <a:off x="2424433" y="2761836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Collaboration and shared responsibility.</a:t>
            </a:r>
            <a:endParaRPr lang="en-US" sz="1750" dirty="0"/>
          </a:p>
        </p:txBody>
      </p:sp>
      <p:pic>
        <p:nvPicPr>
          <p:cNvPr id="18" name="Image 2" descr="preencoded.png">
            <a:extLst>
              <a:ext uri="{FF2B5EF4-FFF2-40B4-BE49-F238E27FC236}">
                <a16:creationId xmlns:a16="http://schemas.microsoft.com/office/drawing/2014/main" id="{A5500EFC-B303-834D-5243-6CB114DA8A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0201" y="3369888"/>
            <a:ext cx="1134070" cy="1360884"/>
          </a:xfrm>
          <a:prstGeom prst="rect">
            <a:avLst/>
          </a:prstGeom>
        </p:spPr>
      </p:pic>
      <p:sp>
        <p:nvSpPr>
          <p:cNvPr id="19" name="Text 3">
            <a:extLst>
              <a:ext uri="{FF2B5EF4-FFF2-40B4-BE49-F238E27FC236}">
                <a16:creationId xmlns:a16="http://schemas.microsoft.com/office/drawing/2014/main" id="{87C3226D-BF90-F670-C620-875C59C8E3DB}"/>
              </a:ext>
            </a:extLst>
          </p:cNvPr>
          <p:cNvSpPr/>
          <p:nvPr/>
        </p:nvSpPr>
        <p:spPr>
          <a:xfrm>
            <a:off x="2424433" y="3596702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b="1" kern="0" spc="-49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Processes/Practices</a:t>
            </a:r>
            <a:endParaRPr lang="en-US" sz="2450" dirty="0"/>
          </a:p>
        </p:txBody>
      </p:sp>
      <p:sp>
        <p:nvSpPr>
          <p:cNvPr id="20" name="Text 4">
            <a:extLst>
              <a:ext uri="{FF2B5EF4-FFF2-40B4-BE49-F238E27FC236}">
                <a16:creationId xmlns:a16="http://schemas.microsoft.com/office/drawing/2014/main" id="{13E31805-1C9B-67FC-3552-883AE85DF517}"/>
              </a:ext>
            </a:extLst>
          </p:cNvPr>
          <p:cNvSpPr/>
          <p:nvPr/>
        </p:nvSpPr>
        <p:spPr>
          <a:xfrm>
            <a:off x="2424433" y="4122720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fr-FR" dirty="0"/>
              <a:t>Includes CI/CD, Infrastructure as Code, Monitoring, Automation.</a:t>
            </a:r>
            <a:endParaRPr lang="en-US" dirty="0"/>
          </a:p>
        </p:txBody>
      </p:sp>
      <p:pic>
        <p:nvPicPr>
          <p:cNvPr id="21" name="Image 3" descr="preencoded.png">
            <a:extLst>
              <a:ext uri="{FF2B5EF4-FFF2-40B4-BE49-F238E27FC236}">
                <a16:creationId xmlns:a16="http://schemas.microsoft.com/office/drawing/2014/main" id="{737DE7CC-9625-B388-2382-1A1B524951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0201" y="4730772"/>
            <a:ext cx="1134070" cy="1360884"/>
          </a:xfrm>
          <a:prstGeom prst="rect">
            <a:avLst/>
          </a:prstGeom>
        </p:spPr>
      </p:pic>
      <p:sp>
        <p:nvSpPr>
          <p:cNvPr id="22" name="Text 5">
            <a:extLst>
              <a:ext uri="{FF2B5EF4-FFF2-40B4-BE49-F238E27FC236}">
                <a16:creationId xmlns:a16="http://schemas.microsoft.com/office/drawing/2014/main" id="{CBD7CF79-32F3-B1B2-F433-25E70042CEB9}"/>
              </a:ext>
            </a:extLst>
          </p:cNvPr>
          <p:cNvSpPr/>
          <p:nvPr/>
        </p:nvSpPr>
        <p:spPr>
          <a:xfrm>
            <a:off x="2424433" y="4957586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b="1" kern="0" spc="-49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Speed &amp; Reliability</a:t>
            </a:r>
            <a:endParaRPr lang="en-US" sz="2450" dirty="0"/>
          </a:p>
        </p:txBody>
      </p:sp>
      <p:sp>
        <p:nvSpPr>
          <p:cNvPr id="23" name="Text 6">
            <a:extLst>
              <a:ext uri="{FF2B5EF4-FFF2-40B4-BE49-F238E27FC236}">
                <a16:creationId xmlns:a16="http://schemas.microsoft.com/office/drawing/2014/main" id="{69756D81-27BB-28A0-7551-40D4F1B3A36B}"/>
              </a:ext>
            </a:extLst>
          </p:cNvPr>
          <p:cNvSpPr/>
          <p:nvPr/>
        </p:nvSpPr>
        <p:spPr>
          <a:xfrm>
            <a:off x="2424433" y="5483605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Fast and reliable software delivery.</a:t>
            </a:r>
            <a:endParaRPr lang="en-US" sz="1750" dirty="0"/>
          </a:p>
        </p:txBody>
      </p:sp>
      <p:sp>
        <p:nvSpPr>
          <p:cNvPr id="24" name="Text 7">
            <a:extLst>
              <a:ext uri="{FF2B5EF4-FFF2-40B4-BE49-F238E27FC236}">
                <a16:creationId xmlns:a16="http://schemas.microsoft.com/office/drawing/2014/main" id="{E2773A07-0A7D-7995-4AAA-8A8CF360790D}"/>
              </a:ext>
            </a:extLst>
          </p:cNvPr>
          <p:cNvSpPr/>
          <p:nvPr/>
        </p:nvSpPr>
        <p:spPr>
          <a:xfrm>
            <a:off x="950201" y="6346808"/>
            <a:ext cx="1345159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2000" dirty="0"/>
              <a:t>To make this culture work in real-world projects, we need a </a:t>
            </a:r>
            <a:r>
              <a:rPr lang="en-US" sz="2000" b="1" dirty="0"/>
              <a:t>DevOps Engineer</a:t>
            </a:r>
            <a:r>
              <a:rPr lang="en-US" sz="2000" dirty="0"/>
              <a:t> — someone who understands both </a:t>
            </a:r>
            <a:r>
              <a:rPr lang="en-US" sz="2000" b="1" dirty="0"/>
              <a:t>development</a:t>
            </a:r>
            <a:r>
              <a:rPr lang="en-US" sz="2000" dirty="0"/>
              <a:t> and </a:t>
            </a:r>
            <a:r>
              <a:rPr lang="en-US" sz="2000" b="1" dirty="0"/>
              <a:t>operations</a:t>
            </a:r>
            <a:r>
              <a:rPr lang="en-US" sz="2000" dirty="0"/>
              <a:t>, and can use </a:t>
            </a:r>
            <a:r>
              <a:rPr lang="en-US" sz="2000" b="1" dirty="0"/>
              <a:t>DevOps tools</a:t>
            </a:r>
          </a:p>
          <a:p>
            <a:pPr>
              <a:lnSpc>
                <a:spcPts val="2850"/>
              </a:lnSpc>
            </a:pPr>
            <a:r>
              <a:rPr lang="en-IN" sz="2000" dirty="0"/>
              <a:t>A DevOps Engineer helps break the wall between Dev and Ops by using tools like Git, Jenkins, Docker, Kubernetes, Terraform, etc., making the software delivery process smooth, automated, and fast</a:t>
            </a:r>
            <a:endParaRPr lang="en-US" sz="20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40462"/>
            <a:ext cx="7556421" cy="15592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6100"/>
              </a:lnSpc>
              <a:buNone/>
            </a:pPr>
            <a:r>
              <a:rPr lang="en-US" sz="4900" b="1" kern="0" spc="-98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Example Scenario: Python App</a:t>
            </a:r>
            <a:endParaRPr lang="en-US" sz="4900" dirty="0"/>
          </a:p>
        </p:txBody>
      </p:sp>
      <p:sp>
        <p:nvSpPr>
          <p:cNvPr id="4" name="Shape 1"/>
          <p:cNvSpPr/>
          <p:nvPr/>
        </p:nvSpPr>
        <p:spPr>
          <a:xfrm>
            <a:off x="793790" y="2739866"/>
            <a:ext cx="3664863" cy="2083594"/>
          </a:xfrm>
          <a:prstGeom prst="roundRect">
            <a:avLst>
              <a:gd name="adj" fmla="val 4572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8224" y="2974300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b="1" kern="0" spc="-49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Local Development</a:t>
            </a:r>
            <a:endParaRPr lang="en-US" sz="2450" dirty="0"/>
          </a:p>
        </p:txBody>
      </p:sp>
      <p:sp>
        <p:nvSpPr>
          <p:cNvPr id="6" name="Text 3"/>
          <p:cNvSpPr/>
          <p:nvPr/>
        </p:nvSpPr>
        <p:spPr>
          <a:xfrm>
            <a:off x="1028224" y="3500318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You develop a Python application on your local system.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2739866"/>
            <a:ext cx="3664863" cy="2083594"/>
          </a:xfrm>
          <a:prstGeom prst="roundRect">
            <a:avLst>
              <a:gd name="adj" fmla="val 4572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919901" y="2974300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b="1" kern="0" spc="-49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Sharing Code</a:t>
            </a:r>
            <a:endParaRPr lang="en-US" sz="2450" dirty="0"/>
          </a:p>
        </p:txBody>
      </p:sp>
      <p:sp>
        <p:nvSpPr>
          <p:cNvPr id="9" name="Text 6"/>
          <p:cNvSpPr/>
          <p:nvPr/>
        </p:nvSpPr>
        <p:spPr>
          <a:xfrm>
            <a:off x="4919901" y="3500318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Code needs to be shared and stored centrally.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050274"/>
            <a:ext cx="7556421" cy="1357789"/>
          </a:xfrm>
          <a:prstGeom prst="roundRect">
            <a:avLst>
              <a:gd name="adj" fmla="val 7016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28224" y="5284708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b="1" kern="0" spc="-49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Version Control</a:t>
            </a:r>
            <a:endParaRPr lang="en-US" sz="2450" dirty="0"/>
          </a:p>
        </p:txBody>
      </p:sp>
      <p:sp>
        <p:nvSpPr>
          <p:cNvPr id="12" name="Text 9"/>
          <p:cNvSpPr/>
          <p:nvPr/>
        </p:nvSpPr>
        <p:spPr>
          <a:xfrm>
            <a:off x="1028224" y="5810726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Different code versions must be maintained.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793790" y="6663214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Imagine developing a Python application. Storing and sharing the code can be challenging. Version control is also necessary.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233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075" y="623173"/>
            <a:ext cx="7557849" cy="14801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50" b="1" kern="0" spc="-93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Git &amp; GitHub: Version Control</a:t>
            </a:r>
            <a:endParaRPr lang="en-US" sz="4650" dirty="0"/>
          </a:p>
        </p:txBody>
      </p:sp>
      <p:sp>
        <p:nvSpPr>
          <p:cNvPr id="4" name="Shape 1"/>
          <p:cNvSpPr/>
          <p:nvPr/>
        </p:nvSpPr>
        <p:spPr>
          <a:xfrm>
            <a:off x="1035248" y="2426256"/>
            <a:ext cx="30480" cy="4252079"/>
          </a:xfrm>
          <a:prstGeom prst="roundRect">
            <a:avLst>
              <a:gd name="adj" fmla="val 296656"/>
            </a:avLst>
          </a:prstGeom>
          <a:solidFill>
            <a:srgbClr val="C6BDDA"/>
          </a:solidFill>
          <a:ln/>
        </p:spPr>
      </p:sp>
      <p:sp>
        <p:nvSpPr>
          <p:cNvPr id="5" name="Shape 2"/>
          <p:cNvSpPr/>
          <p:nvPr/>
        </p:nvSpPr>
        <p:spPr>
          <a:xfrm>
            <a:off x="1246942" y="2895362"/>
            <a:ext cx="645795" cy="30480"/>
          </a:xfrm>
          <a:prstGeom prst="roundRect">
            <a:avLst>
              <a:gd name="adj" fmla="val 296656"/>
            </a:avLst>
          </a:prstGeom>
          <a:solidFill>
            <a:srgbClr val="C6BDDA"/>
          </a:solidFill>
          <a:ln/>
        </p:spPr>
      </p:sp>
      <p:sp>
        <p:nvSpPr>
          <p:cNvPr id="6" name="Shape 3"/>
          <p:cNvSpPr/>
          <p:nvPr/>
        </p:nvSpPr>
        <p:spPr>
          <a:xfrm>
            <a:off x="793075" y="2668429"/>
            <a:ext cx="484346" cy="484346"/>
          </a:xfrm>
          <a:prstGeom prst="roundRect">
            <a:avLst>
              <a:gd name="adj" fmla="val 18669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857667" y="2688610"/>
            <a:ext cx="355163" cy="4439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750" b="1" kern="0" spc="-56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</a:t>
            </a:r>
            <a:endParaRPr lang="en-US" sz="2750" dirty="0"/>
          </a:p>
        </p:txBody>
      </p:sp>
      <p:sp>
        <p:nvSpPr>
          <p:cNvPr id="8" name="Text 5"/>
          <p:cNvSpPr/>
          <p:nvPr/>
        </p:nvSpPr>
        <p:spPr>
          <a:xfrm>
            <a:off x="2111693" y="2641521"/>
            <a:ext cx="2960132" cy="3699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Install Git</a:t>
            </a:r>
            <a:endParaRPr lang="en-US" sz="2300" dirty="0"/>
          </a:p>
        </p:txBody>
      </p:sp>
      <p:sp>
        <p:nvSpPr>
          <p:cNvPr id="9" name="Text 6"/>
          <p:cNvSpPr/>
          <p:nvPr/>
        </p:nvSpPr>
        <p:spPr>
          <a:xfrm>
            <a:off x="2111693" y="3140512"/>
            <a:ext cx="6239232" cy="3443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kern="0" spc="-34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Install Git to push code from your local system.</a:t>
            </a: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1246942" y="4384477"/>
            <a:ext cx="645795" cy="30480"/>
          </a:xfrm>
          <a:prstGeom prst="roundRect">
            <a:avLst>
              <a:gd name="adj" fmla="val 296656"/>
            </a:avLst>
          </a:prstGeom>
          <a:solidFill>
            <a:srgbClr val="C6BDDA"/>
          </a:solidFill>
          <a:ln/>
        </p:spPr>
      </p:sp>
      <p:sp>
        <p:nvSpPr>
          <p:cNvPr id="11" name="Shape 8"/>
          <p:cNvSpPr/>
          <p:nvPr/>
        </p:nvSpPr>
        <p:spPr>
          <a:xfrm>
            <a:off x="793075" y="4157543"/>
            <a:ext cx="484346" cy="484346"/>
          </a:xfrm>
          <a:prstGeom prst="roundRect">
            <a:avLst>
              <a:gd name="adj" fmla="val 18669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857667" y="4177725"/>
            <a:ext cx="355163" cy="4439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750" b="1" kern="0" spc="-56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</a:t>
            </a:r>
            <a:endParaRPr lang="en-US" sz="2750" dirty="0"/>
          </a:p>
        </p:txBody>
      </p:sp>
      <p:sp>
        <p:nvSpPr>
          <p:cNvPr id="13" name="Text 10"/>
          <p:cNvSpPr/>
          <p:nvPr/>
        </p:nvSpPr>
        <p:spPr>
          <a:xfrm>
            <a:off x="2111693" y="4130635"/>
            <a:ext cx="2960132" cy="3699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Create Repository</a:t>
            </a:r>
            <a:endParaRPr lang="en-US" sz="2300" dirty="0"/>
          </a:p>
        </p:txBody>
      </p:sp>
      <p:sp>
        <p:nvSpPr>
          <p:cNvPr id="14" name="Text 11"/>
          <p:cNvSpPr/>
          <p:nvPr/>
        </p:nvSpPr>
        <p:spPr>
          <a:xfrm>
            <a:off x="2111693" y="4629626"/>
            <a:ext cx="6239232" cy="3443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kern="0" spc="-34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Create a repository and push code to GitHub.</a:t>
            </a:r>
            <a:endParaRPr lang="en-US" sz="1650" dirty="0"/>
          </a:p>
        </p:txBody>
      </p:sp>
      <p:sp>
        <p:nvSpPr>
          <p:cNvPr id="15" name="Shape 12"/>
          <p:cNvSpPr/>
          <p:nvPr/>
        </p:nvSpPr>
        <p:spPr>
          <a:xfrm>
            <a:off x="1246942" y="5873591"/>
            <a:ext cx="645795" cy="30480"/>
          </a:xfrm>
          <a:prstGeom prst="roundRect">
            <a:avLst>
              <a:gd name="adj" fmla="val 296656"/>
            </a:avLst>
          </a:prstGeom>
          <a:solidFill>
            <a:srgbClr val="C6BDDA"/>
          </a:solidFill>
          <a:ln/>
        </p:spPr>
      </p:sp>
      <p:sp>
        <p:nvSpPr>
          <p:cNvPr id="16" name="Shape 13"/>
          <p:cNvSpPr/>
          <p:nvPr/>
        </p:nvSpPr>
        <p:spPr>
          <a:xfrm>
            <a:off x="793075" y="5646658"/>
            <a:ext cx="484346" cy="484346"/>
          </a:xfrm>
          <a:prstGeom prst="roundRect">
            <a:avLst>
              <a:gd name="adj" fmla="val 18669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857667" y="5666839"/>
            <a:ext cx="355163" cy="4439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750" b="1" kern="0" spc="-56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</a:t>
            </a:r>
            <a:endParaRPr lang="en-US" sz="2750" dirty="0"/>
          </a:p>
        </p:txBody>
      </p:sp>
      <p:sp>
        <p:nvSpPr>
          <p:cNvPr id="18" name="Text 15"/>
          <p:cNvSpPr/>
          <p:nvPr/>
        </p:nvSpPr>
        <p:spPr>
          <a:xfrm>
            <a:off x="2111693" y="5619750"/>
            <a:ext cx="2960132" cy="3699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Collaborate</a:t>
            </a:r>
            <a:endParaRPr lang="en-US" sz="2300" dirty="0"/>
          </a:p>
        </p:txBody>
      </p:sp>
      <p:sp>
        <p:nvSpPr>
          <p:cNvPr id="19" name="Text 16"/>
          <p:cNvSpPr/>
          <p:nvPr/>
        </p:nvSpPr>
        <p:spPr>
          <a:xfrm>
            <a:off x="2111693" y="6118741"/>
            <a:ext cx="6239232" cy="3443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kern="0" spc="-34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Others clone to work locally.</a:t>
            </a:r>
            <a:endParaRPr lang="en-US" sz="1650" dirty="0"/>
          </a:p>
        </p:txBody>
      </p:sp>
      <p:sp>
        <p:nvSpPr>
          <p:cNvPr id="20" name="Text 17"/>
          <p:cNvSpPr/>
          <p:nvPr/>
        </p:nvSpPr>
        <p:spPr>
          <a:xfrm>
            <a:off x="793075" y="6920508"/>
            <a:ext cx="7557849" cy="6886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kern="0" spc="-34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Git and GitHub help manage code versions. You can install Git to push code locally. Other developers can clone the repository too.</a:t>
            </a:r>
            <a:endParaRPr lang="en-US" sz="16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29013"/>
            <a:ext cx="9833729" cy="779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100"/>
              </a:lnSpc>
              <a:buNone/>
            </a:pPr>
            <a:r>
              <a:rPr lang="en-US" sz="4900" b="1" kern="0" spc="-98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Deploying on AWS with Automation (IAC)</a:t>
            </a:r>
            <a:endParaRPr lang="en-US" sz="4900" dirty="0"/>
          </a:p>
        </p:txBody>
      </p:sp>
      <p:sp>
        <p:nvSpPr>
          <p:cNvPr id="3" name="Shape 1"/>
          <p:cNvSpPr/>
          <p:nvPr/>
        </p:nvSpPr>
        <p:spPr>
          <a:xfrm>
            <a:off x="793790" y="2862263"/>
            <a:ext cx="2173724" cy="843558"/>
          </a:xfrm>
          <a:prstGeom prst="roundRect">
            <a:avLst>
              <a:gd name="adj" fmla="val 11294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721167" y="3084671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b="1" kern="0" spc="-45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</a:t>
            </a:r>
            <a:endParaRPr lang="en-US" sz="2500" dirty="0"/>
          </a:p>
        </p:txBody>
      </p:sp>
      <p:sp>
        <p:nvSpPr>
          <p:cNvPr id="5" name="Text 3"/>
          <p:cNvSpPr/>
          <p:nvPr/>
        </p:nvSpPr>
        <p:spPr>
          <a:xfrm>
            <a:off x="3194328" y="3089077"/>
            <a:ext cx="1816775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b="1" kern="0" spc="-49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AWS Console</a:t>
            </a:r>
            <a:endParaRPr lang="en-US" sz="2450" dirty="0"/>
          </a:p>
        </p:txBody>
      </p:sp>
      <p:sp>
        <p:nvSpPr>
          <p:cNvPr id="6" name="Shape 4"/>
          <p:cNvSpPr/>
          <p:nvPr/>
        </p:nvSpPr>
        <p:spPr>
          <a:xfrm>
            <a:off x="3080861" y="3690580"/>
            <a:ext cx="10642402" cy="15240"/>
          </a:xfrm>
          <a:prstGeom prst="roundRect">
            <a:avLst>
              <a:gd name="adj" fmla="val 625116"/>
            </a:avLst>
          </a:prstGeom>
          <a:solidFill>
            <a:srgbClr val="C6BDDA"/>
          </a:solidFill>
          <a:ln/>
        </p:spPr>
      </p:sp>
      <p:sp>
        <p:nvSpPr>
          <p:cNvPr id="7" name="Shape 5"/>
          <p:cNvSpPr/>
          <p:nvPr/>
        </p:nvSpPr>
        <p:spPr>
          <a:xfrm>
            <a:off x="793790" y="3819168"/>
            <a:ext cx="4347567" cy="843558"/>
          </a:xfrm>
          <a:prstGeom prst="roundRect">
            <a:avLst>
              <a:gd name="adj" fmla="val 11294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2808089" y="4041577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b="1" kern="0" spc="-45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</a:t>
            </a:r>
            <a:endParaRPr lang="en-US" sz="2500" dirty="0"/>
          </a:p>
        </p:txBody>
      </p:sp>
      <p:sp>
        <p:nvSpPr>
          <p:cNvPr id="9" name="Text 7"/>
          <p:cNvSpPr/>
          <p:nvPr/>
        </p:nvSpPr>
        <p:spPr>
          <a:xfrm>
            <a:off x="5368171" y="4045982"/>
            <a:ext cx="2151578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b="1" kern="0" spc="-49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Navigate to EC2</a:t>
            </a:r>
            <a:endParaRPr lang="en-US" sz="2450" dirty="0"/>
          </a:p>
        </p:txBody>
      </p:sp>
      <p:sp>
        <p:nvSpPr>
          <p:cNvPr id="10" name="Shape 8"/>
          <p:cNvSpPr/>
          <p:nvPr/>
        </p:nvSpPr>
        <p:spPr>
          <a:xfrm>
            <a:off x="5254704" y="4647486"/>
            <a:ext cx="8468558" cy="15240"/>
          </a:xfrm>
          <a:prstGeom prst="roundRect">
            <a:avLst>
              <a:gd name="adj" fmla="val 625116"/>
            </a:avLst>
          </a:prstGeom>
          <a:solidFill>
            <a:srgbClr val="C6BDDA"/>
          </a:solidFill>
          <a:ln/>
        </p:spPr>
      </p:sp>
      <p:sp>
        <p:nvSpPr>
          <p:cNvPr id="11" name="Shape 9"/>
          <p:cNvSpPr/>
          <p:nvPr/>
        </p:nvSpPr>
        <p:spPr>
          <a:xfrm>
            <a:off x="793790" y="4776073"/>
            <a:ext cx="6521410" cy="843558"/>
          </a:xfrm>
          <a:prstGeom prst="roundRect">
            <a:avLst>
              <a:gd name="adj" fmla="val 11294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3895011" y="4998482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b="1" kern="0" spc="-45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</a:t>
            </a:r>
            <a:endParaRPr lang="en-US" sz="2500" dirty="0"/>
          </a:p>
        </p:txBody>
      </p:sp>
      <p:sp>
        <p:nvSpPr>
          <p:cNvPr id="13" name="Text 11"/>
          <p:cNvSpPr/>
          <p:nvPr/>
        </p:nvSpPr>
        <p:spPr>
          <a:xfrm>
            <a:off x="7542014" y="5002887"/>
            <a:ext cx="2548890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b="1" kern="0" spc="-49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Configure Settings</a:t>
            </a:r>
            <a:endParaRPr lang="en-US" sz="2450" dirty="0"/>
          </a:p>
        </p:txBody>
      </p:sp>
      <p:sp>
        <p:nvSpPr>
          <p:cNvPr id="14" name="Text 12"/>
          <p:cNvSpPr/>
          <p:nvPr/>
        </p:nvSpPr>
        <p:spPr>
          <a:xfrm>
            <a:off x="793790" y="5874782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Deploy your application to a cloud server for accessibility. Steps include configuring security groups, VPC, and storage. Use Terraform for automation.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902732"/>
            <a:ext cx="7556421" cy="15592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6100"/>
              </a:lnSpc>
              <a:buNone/>
            </a:pPr>
            <a:r>
              <a:rPr lang="en-US" sz="4900" b="1" kern="0" spc="-98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Configuration Management</a:t>
            </a:r>
            <a:endParaRPr lang="en-US" sz="49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2841784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587579" y="2802136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b="1" kern="0" spc="-49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Ansible</a:t>
            </a:r>
            <a:endParaRPr lang="en-US" sz="2450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4128849"/>
            <a:ext cx="566976" cy="566976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1587579" y="4089202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b="1" kern="0" spc="-49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Chef</a:t>
            </a:r>
            <a:endParaRPr lang="en-US" sz="2450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5415915"/>
            <a:ext cx="566976" cy="566976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1587579" y="5376267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b="1" kern="0" spc="-49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Puppet</a:t>
            </a:r>
            <a:endParaRPr lang="en-US" sz="2450" dirty="0"/>
          </a:p>
        </p:txBody>
      </p:sp>
      <p:sp>
        <p:nvSpPr>
          <p:cNvPr id="10" name="Text 4"/>
          <p:cNvSpPr/>
          <p:nvPr/>
        </p:nvSpPr>
        <p:spPr>
          <a:xfrm>
            <a:off x="793790" y="6238042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Install Python and dependencies on the server. Automate this using Ansible, Chef, or Puppet. These tools ensure consistency across multiple servers.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25210"/>
            <a:ext cx="8697278" cy="779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100"/>
              </a:lnSpc>
              <a:buNone/>
            </a:pPr>
            <a:r>
              <a:rPr lang="en-US" sz="4900" b="1" kern="0" spc="-98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CI/CD: Automating Deployment</a:t>
            </a:r>
            <a:endParaRPr lang="en-US" sz="4900" dirty="0"/>
          </a:p>
        </p:txBody>
      </p:sp>
      <p:sp>
        <p:nvSpPr>
          <p:cNvPr id="3" name="Text 1"/>
          <p:cNvSpPr/>
          <p:nvPr/>
        </p:nvSpPr>
        <p:spPr>
          <a:xfrm>
            <a:off x="1460183" y="3796427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3050"/>
              </a:lnSpc>
              <a:buNone/>
            </a:pPr>
            <a:r>
              <a:rPr lang="en-US" sz="2450" b="1" kern="0" spc="-49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Push Code</a:t>
            </a:r>
            <a:endParaRPr lang="en-US" sz="2450" dirty="0"/>
          </a:p>
        </p:txBody>
      </p:sp>
      <p:sp>
        <p:nvSpPr>
          <p:cNvPr id="4" name="Text 2"/>
          <p:cNvSpPr/>
          <p:nvPr/>
        </p:nvSpPr>
        <p:spPr>
          <a:xfrm>
            <a:off x="793790" y="4322445"/>
            <a:ext cx="37852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Push updated code.</a:t>
            </a:r>
            <a:endParaRPr lang="en-US" sz="17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1958459"/>
            <a:ext cx="4564975" cy="4564975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5571411" y="3754041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2650" b="1" kern="0" spc="-36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</a:t>
            </a:r>
            <a:endParaRPr lang="en-US" sz="2650" dirty="0"/>
          </a:p>
        </p:txBody>
      </p:sp>
      <p:sp>
        <p:nvSpPr>
          <p:cNvPr id="7" name="Text 4"/>
          <p:cNvSpPr/>
          <p:nvPr/>
        </p:nvSpPr>
        <p:spPr>
          <a:xfrm>
            <a:off x="9937790" y="2570202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b="1" kern="0" spc="-49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New Build</a:t>
            </a:r>
            <a:endParaRPr lang="en-US" sz="2450" dirty="0"/>
          </a:p>
        </p:txBody>
      </p:sp>
      <p:sp>
        <p:nvSpPr>
          <p:cNvPr id="8" name="Text 5"/>
          <p:cNvSpPr/>
          <p:nvPr/>
        </p:nvSpPr>
        <p:spPr>
          <a:xfrm>
            <a:off x="9937790" y="3096220"/>
            <a:ext cx="3898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Create a new build.</a:t>
            </a:r>
            <a:endParaRPr lang="en-US" sz="1750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2653" y="1958459"/>
            <a:ext cx="4564975" cy="4564975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8170307" y="2802969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2650" b="1" kern="0" spc="-36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</a:t>
            </a:r>
            <a:endParaRPr lang="en-US" sz="2650" dirty="0"/>
          </a:p>
        </p:txBody>
      </p:sp>
      <p:sp>
        <p:nvSpPr>
          <p:cNvPr id="11" name="Text 7"/>
          <p:cNvSpPr/>
          <p:nvPr/>
        </p:nvSpPr>
        <p:spPr>
          <a:xfrm>
            <a:off x="9937790" y="5022771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b="1" kern="0" spc="-49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Deploy</a:t>
            </a:r>
            <a:endParaRPr lang="en-US" sz="2450" dirty="0"/>
          </a:p>
        </p:txBody>
      </p:sp>
      <p:sp>
        <p:nvSpPr>
          <p:cNvPr id="12" name="Text 8"/>
          <p:cNvSpPr/>
          <p:nvPr/>
        </p:nvSpPr>
        <p:spPr>
          <a:xfrm>
            <a:off x="9937790" y="5548789"/>
            <a:ext cx="3898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Deploy to server.</a:t>
            </a:r>
            <a:endParaRPr lang="en-US" sz="1750" dirty="0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1958459"/>
            <a:ext cx="4564975" cy="4564975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7694533" y="5529143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2650" b="1" kern="0" spc="-36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</a:t>
            </a:r>
            <a:endParaRPr lang="en-US" sz="2650" dirty="0"/>
          </a:p>
        </p:txBody>
      </p:sp>
      <p:sp>
        <p:nvSpPr>
          <p:cNvPr id="15" name="Text 10"/>
          <p:cNvSpPr/>
          <p:nvPr/>
        </p:nvSpPr>
        <p:spPr>
          <a:xfrm>
            <a:off x="793790" y="6778585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Automate deployment using CI/CD. GitHub Actions or Jenkins automate the build. Whenever code is pushed, the pipeline runs automatically.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689015"/>
            <a:ext cx="7155656" cy="7406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50" b="1" kern="0" spc="-93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Monitoring the Application</a:t>
            </a:r>
            <a:endParaRPr lang="en-US" sz="4650" dirty="0"/>
          </a:p>
        </p:txBody>
      </p:sp>
      <p:sp>
        <p:nvSpPr>
          <p:cNvPr id="4" name="Text 1"/>
          <p:cNvSpPr/>
          <p:nvPr/>
        </p:nvSpPr>
        <p:spPr>
          <a:xfrm>
            <a:off x="6280190" y="1860471"/>
            <a:ext cx="7556421" cy="7110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5550" b="1" kern="0" spc="-112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Prometheus</a:t>
            </a:r>
            <a:endParaRPr lang="en-US" sz="5550" dirty="0"/>
          </a:p>
        </p:txBody>
      </p:sp>
      <p:sp>
        <p:nvSpPr>
          <p:cNvPr id="5" name="Text 2"/>
          <p:cNvSpPr/>
          <p:nvPr/>
        </p:nvSpPr>
        <p:spPr>
          <a:xfrm>
            <a:off x="8576905" y="2840712"/>
            <a:ext cx="2962870" cy="3704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Metrics</a:t>
            </a:r>
            <a:endParaRPr lang="en-US" sz="2300" dirty="0"/>
          </a:p>
        </p:txBody>
      </p:sp>
      <p:sp>
        <p:nvSpPr>
          <p:cNvPr id="6" name="Text 3"/>
          <p:cNvSpPr/>
          <p:nvPr/>
        </p:nvSpPr>
        <p:spPr>
          <a:xfrm>
            <a:off x="6280190" y="3340298"/>
            <a:ext cx="7556421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650" kern="0" spc="-34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Collects metrics.</a:t>
            </a:r>
            <a:endParaRPr lang="en-US" sz="1650" dirty="0"/>
          </a:p>
        </p:txBody>
      </p:sp>
      <p:sp>
        <p:nvSpPr>
          <p:cNvPr id="7" name="Text 4"/>
          <p:cNvSpPr/>
          <p:nvPr/>
        </p:nvSpPr>
        <p:spPr>
          <a:xfrm>
            <a:off x="6280190" y="4439126"/>
            <a:ext cx="7556421" cy="7110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5550" b="1" kern="0" spc="-112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Grafana</a:t>
            </a:r>
            <a:endParaRPr lang="en-US" sz="5550" dirty="0"/>
          </a:p>
        </p:txBody>
      </p:sp>
      <p:sp>
        <p:nvSpPr>
          <p:cNvPr id="8" name="Text 5"/>
          <p:cNvSpPr/>
          <p:nvPr/>
        </p:nvSpPr>
        <p:spPr>
          <a:xfrm>
            <a:off x="8576905" y="5419368"/>
            <a:ext cx="2962870" cy="3704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Visualization</a:t>
            </a:r>
            <a:endParaRPr lang="en-US" sz="2300" dirty="0"/>
          </a:p>
        </p:txBody>
      </p:sp>
      <p:sp>
        <p:nvSpPr>
          <p:cNvPr id="9" name="Text 6"/>
          <p:cNvSpPr/>
          <p:nvPr/>
        </p:nvSpPr>
        <p:spPr>
          <a:xfrm>
            <a:off x="6280190" y="5918954"/>
            <a:ext cx="7556421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650" kern="0" spc="-34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Creates dashboards.</a:t>
            </a:r>
            <a:endParaRPr lang="en-US" sz="1650" dirty="0"/>
          </a:p>
        </p:txBody>
      </p:sp>
      <p:sp>
        <p:nvSpPr>
          <p:cNvPr id="10" name="Text 7"/>
          <p:cNvSpPr/>
          <p:nvPr/>
        </p:nvSpPr>
        <p:spPr>
          <a:xfrm>
            <a:off x="6280190" y="6506170"/>
            <a:ext cx="7556421" cy="1034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kern="0" spc="-34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Monitor your application's performance post-deployment. Use tools like Prometheus and Grafana. Monitoring ensures application reliability. This helps with availability.</a:t>
            </a:r>
            <a:endParaRPr lang="en-US" sz="16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7417</TotalTime>
  <Words>928</Words>
  <Application>Microsoft Office PowerPoint</Application>
  <PresentationFormat>Custom</PresentationFormat>
  <Paragraphs>142</Paragraphs>
  <Slides>21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21</vt:i4>
      </vt:variant>
    </vt:vector>
  </HeadingPairs>
  <TitlesOfParts>
    <vt:vector size="29" baseType="lpstr">
      <vt:lpstr>Petrona Bold</vt:lpstr>
      <vt:lpstr>Calibri</vt:lpstr>
      <vt:lpstr>Inter Bold</vt:lpstr>
      <vt:lpstr>Inter</vt:lpstr>
      <vt:lpstr>Calibri Light</vt:lpstr>
      <vt:lpstr>Arial</vt:lpstr>
      <vt:lpstr>Office Theme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Core DevOps Practices</vt:lpstr>
      <vt:lpstr>Advanced DevOps</vt:lpstr>
      <vt:lpstr>DevOps vs CI/CD</vt:lpstr>
      <vt:lpstr>Introduction to Docker</vt:lpstr>
      <vt:lpstr>Docker in a nutshell</vt:lpstr>
      <vt:lpstr>Docker Overview</vt:lpstr>
      <vt:lpstr>Consistent Environment</vt:lpstr>
      <vt:lpstr>Need for Orchestration</vt:lpstr>
      <vt:lpstr>Orchestration Simplified</vt:lpstr>
      <vt:lpstr>Container Orchestration Tools</vt:lpstr>
      <vt:lpstr>K8’s Architecture</vt:lpstr>
      <vt:lpstr>Jenkins Pipeline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sasikumarreddy185@gmail.com</cp:lastModifiedBy>
  <cp:revision>25</cp:revision>
  <dcterms:created xsi:type="dcterms:W3CDTF">2025-03-27T16:48:41Z</dcterms:created>
  <dcterms:modified xsi:type="dcterms:W3CDTF">2025-07-28T13:19:07Z</dcterms:modified>
</cp:coreProperties>
</file>